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221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kedin.com/in/md-nafees-zaman-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6576"/>
            <a:ext cx="14630400" cy="15915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3856760"/>
            <a:ext cx="13291362" cy="350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GB" sz="2400" b="1" dirty="0">
                <a:latin typeface="Arial Black" panose="020B0A04020102020204" pitchFamily="34" charset="0"/>
              </a:rPr>
              <a:t>Presented By-</a:t>
            </a:r>
            <a:br>
              <a:rPr lang="en-GB" sz="2400" b="1" dirty="0">
                <a:latin typeface="Bahnschrift Condensed" panose="020B0502040204020203" pitchFamily="34" charset="0"/>
              </a:rPr>
            </a:br>
            <a:r>
              <a:rPr lang="en-GB" sz="2800" b="1" dirty="0">
                <a:latin typeface="Bahnschrift Condensed" panose="020B0502040204020203" pitchFamily="34" charset="0"/>
              </a:rPr>
              <a:t>Md. Nafees Zaman</a:t>
            </a:r>
          </a:p>
          <a:p>
            <a:pPr marL="0" indent="0" algn="ctr">
              <a:lnSpc>
                <a:spcPts val="2320"/>
              </a:lnSpc>
              <a:buNone/>
            </a:pPr>
            <a:r>
              <a:rPr lang="en-GB" sz="2800" b="1" dirty="0" err="1">
                <a:latin typeface="Bahnschrift Condensed" panose="020B0502040204020203" pitchFamily="34" charset="0"/>
              </a:rPr>
              <a:t>Sovon</a:t>
            </a:r>
            <a:r>
              <a:rPr lang="en-GB" sz="2800" b="1" dirty="0">
                <a:latin typeface="Bahnschrift Condensed" panose="020B0502040204020203" pitchFamily="34" charset="0"/>
              </a:rPr>
              <a:t> Mallick</a:t>
            </a:r>
          </a:p>
          <a:p>
            <a:pPr marL="0" indent="0" algn="ctr">
              <a:lnSpc>
                <a:spcPts val="2320"/>
              </a:lnSpc>
              <a:buNone/>
            </a:pPr>
            <a:r>
              <a:rPr lang="en-US" sz="2400" b="1" i="0" dirty="0">
                <a:effectLst/>
                <a:latin typeface="Bahnschrift Condensed" panose="020B0502040204020203" pitchFamily="34" charset="0"/>
              </a:rPr>
              <a:t>Md MOAFFIQUL Alam</a:t>
            </a:r>
            <a:endParaRPr lang="en-GB" sz="2400" b="1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GB" sz="2800" b="1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GB" sz="2800" b="1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GB" sz="2800" b="1" dirty="0"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320"/>
              </a:lnSpc>
              <a:buNone/>
            </a:pPr>
            <a:endParaRPr lang="en-GB" sz="2400" b="1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  <a:p>
            <a:pPr marL="0" indent="0" algn="ctr">
              <a:lnSpc>
                <a:spcPts val="2320"/>
              </a:lnSpc>
              <a:buNone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IoT and Robotics</a:t>
            </a:r>
          </a:p>
          <a:p>
            <a:pPr marL="0" indent="0" algn="ctr">
              <a:lnSpc>
                <a:spcPts val="2320"/>
              </a:lnSpc>
              <a:buNone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Enhancing Digital Government and Economy Project(EDGE)</a:t>
            </a:r>
            <a:b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</a:b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Skill-IIT-JU</a:t>
            </a:r>
          </a:p>
        </p:txBody>
      </p:sp>
      <p:sp>
        <p:nvSpPr>
          <p:cNvPr id="5" name="Text 1"/>
          <p:cNvSpPr/>
          <p:nvPr/>
        </p:nvSpPr>
        <p:spPr>
          <a:xfrm>
            <a:off x="859536" y="1750742"/>
            <a:ext cx="12920472" cy="183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330"/>
              </a:lnSpc>
              <a:buNone/>
            </a:pPr>
            <a:r>
              <a:rPr lang="en-US" sz="6410" dirty="0">
                <a:solidFill>
                  <a:srgbClr val="222222"/>
                </a:solidFill>
                <a:highlight>
                  <a:srgbClr val="00FFFF"/>
                </a:highlight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GSM Based Smart Door Lock</a:t>
            </a:r>
            <a:endParaRPr lang="en-US" sz="6410" dirty="0">
              <a:highlight>
                <a:srgbClr val="00FFFF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2C6E3-5FB1-DC12-1AC9-B03FD8B6C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476" y="5484838"/>
            <a:ext cx="2389963" cy="17447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864" y="36576"/>
            <a:ext cx="832104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32" y="1137425"/>
            <a:ext cx="7649736" cy="3441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474" y="4531857"/>
            <a:ext cx="7160644" cy="30331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70892" y="234462"/>
            <a:ext cx="7262212" cy="1045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b="1" dirty="0"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Team Information</a:t>
            </a:r>
            <a:endParaRPr lang="en-US" sz="4640" b="1" dirty="0"/>
          </a:p>
        </p:txBody>
      </p:sp>
      <p:sp>
        <p:nvSpPr>
          <p:cNvPr id="7" name="Text 1"/>
          <p:cNvSpPr/>
          <p:nvPr/>
        </p:nvSpPr>
        <p:spPr>
          <a:xfrm>
            <a:off x="5230368" y="4718304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6459414" y="4197096"/>
            <a:ext cx="319665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401444" y="1417320"/>
            <a:ext cx="5664819" cy="2931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>
              <a:solidFill>
                <a:srgbClr val="222222"/>
              </a:solidFill>
              <a:latin typeface="Roboto-Roboto-SemiBold" pitchFamily="34" charset="0"/>
              <a:ea typeface="Roboto-Roboto-SemiBold" pitchFamily="34" charset="-122"/>
              <a:cs typeface="Roboto-Roboto-SemiBold" pitchFamily="34" charset="-120"/>
            </a:endParaRPr>
          </a:p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            Md. Nafees Zaman</a:t>
            </a:r>
          </a:p>
          <a:p>
            <a:pPr marL="0" indent="0" algn="l">
              <a:lnSpc>
                <a:spcPts val="3010"/>
              </a:lnSpc>
              <a:buNone/>
            </a:pPr>
            <a:endParaRPr lang="en-US" sz="2320" dirty="0">
              <a:solidFill>
                <a:srgbClr val="222222"/>
              </a:solidFill>
              <a:latin typeface="Roboto-Roboto-SemiBold" pitchFamily="34" charset="0"/>
              <a:ea typeface="Roboto-Roboto-SemiBold" pitchFamily="34" charset="-122"/>
              <a:cs typeface="Roboto-Roboto-SemiBold" pitchFamily="34" charset="-120"/>
            </a:endParaRPr>
          </a:p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</a:rPr>
              <a:t>GitHub: https://github.com/Md-Nafees-Zaman</a:t>
            </a:r>
          </a:p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</a:rPr>
              <a:t>LinkedIn: </a:t>
            </a: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hlinkClick r:id="rId6"/>
              </a:rPr>
              <a:t>www.linkedin.com/in/md-nafees-zaman-</a:t>
            </a:r>
            <a:endParaRPr lang="en-US" sz="2320" dirty="0">
              <a:solidFill>
                <a:srgbClr val="222222"/>
              </a:solidFill>
              <a:latin typeface="Roboto-Roboto-SemiBold" pitchFamily="34" charset="0"/>
              <a:ea typeface="Roboto-Roboto-SemiBold" pitchFamily="34" charset="-122"/>
            </a:endParaRPr>
          </a:p>
          <a:p>
            <a:pPr marL="0" indent="0" algn="l">
              <a:lnSpc>
                <a:spcPts val="3010"/>
              </a:lnSpc>
              <a:buNone/>
            </a:pPr>
            <a:endParaRPr lang="en-US" sz="2320" dirty="0">
              <a:solidFill>
                <a:srgbClr val="222222"/>
              </a:solidFill>
              <a:latin typeface="Roboto-Roboto-SemiBold" pitchFamily="34" charset="0"/>
              <a:ea typeface="Roboto-Roboto-SemiBold" pitchFamily="34" charset="-122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124712" y="4718304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4501E-AEB6-38F8-381C-6873016E489C}"/>
              </a:ext>
            </a:extLst>
          </p:cNvPr>
          <p:cNvSpPr txBox="1"/>
          <p:nvPr/>
        </p:nvSpPr>
        <p:spPr>
          <a:xfrm>
            <a:off x="6459414" y="4449337"/>
            <a:ext cx="6856704" cy="200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10"/>
              </a:lnSpc>
              <a:buNone/>
            </a:pPr>
            <a:endParaRPr lang="en-US" sz="1800" dirty="0">
              <a:solidFill>
                <a:srgbClr val="222222"/>
              </a:solidFill>
              <a:latin typeface="Roboto-Roboto-SemiBold" pitchFamily="34" charset="0"/>
              <a:ea typeface="Roboto-Roboto-SemiBold" pitchFamily="34" charset="-122"/>
              <a:cs typeface="Roboto-Roboto-SemiBold" pitchFamily="34" charset="-120"/>
            </a:endParaRPr>
          </a:p>
          <a:p>
            <a:pPr marL="0" indent="0" algn="l">
              <a:lnSpc>
                <a:spcPts val="3010"/>
              </a:lnSpc>
              <a:buNone/>
            </a:pPr>
            <a:r>
              <a:rPr lang="en-US" sz="280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               </a:t>
            </a:r>
            <a:r>
              <a:rPr lang="en-US" sz="2800" dirty="0" err="1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Sovon</a:t>
            </a:r>
            <a:r>
              <a:rPr lang="en-US" sz="280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  Mallick</a:t>
            </a:r>
          </a:p>
          <a:p>
            <a:pPr marL="0" indent="0" algn="l">
              <a:lnSpc>
                <a:spcPts val="3010"/>
              </a:lnSpc>
              <a:buNone/>
            </a:pPr>
            <a:endParaRPr lang="en-US" sz="2400" dirty="0">
              <a:solidFill>
                <a:srgbClr val="222222"/>
              </a:solidFill>
              <a:latin typeface="Roboto-Roboto-SemiBold" pitchFamily="34" charset="0"/>
              <a:ea typeface="Roboto-Roboto-SemiBold" pitchFamily="34" charset="-122"/>
              <a:cs typeface="Roboto-Roboto-SemiBold" pitchFamily="34" charset="-120"/>
            </a:endParaRPr>
          </a:p>
          <a:p>
            <a:pPr marL="0" indent="0" algn="l">
              <a:lnSpc>
                <a:spcPts val="3010"/>
              </a:lnSpc>
              <a:buNone/>
            </a:pPr>
            <a:r>
              <a:rPr lang="en-US" sz="240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</a:rPr>
              <a:t>GitHub: https://github.com/Sovon380</a:t>
            </a:r>
          </a:p>
          <a:p>
            <a:pPr marL="0" indent="0" algn="l">
              <a:lnSpc>
                <a:spcPts val="3010"/>
              </a:lnSpc>
              <a:buNone/>
            </a:pPr>
            <a:r>
              <a:rPr lang="en-US" sz="240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</a:rPr>
              <a:t>LinkedIn: www.linkedin.com/in/sovonmallick/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824" y="-4572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3648456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0" y="3648456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936" y="3648456"/>
            <a:ext cx="539496" cy="5394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51560" y="3767328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83838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3785616" y="3767328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83838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19672" y="3767328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83838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700784" y="3648456"/>
            <a:ext cx="1728216" cy="1152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Project Components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168896" y="4562856"/>
            <a:ext cx="212007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Feel free to ask any other questions.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59536" y="758284"/>
            <a:ext cx="7973568" cy="78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Q&amp;A Session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4434840" y="4562856"/>
            <a:ext cx="16459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Discuss the rationale behind design decisions.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700784" y="4946904"/>
            <a:ext cx="16459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Inquire about the hardware and software used.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434840" y="3648456"/>
            <a:ext cx="2011680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Design Choices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7168896" y="3648456"/>
            <a:ext cx="2120070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General Queries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2403E-8CF0-B288-7EEC-8AD03C2AE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112417"/>
            <a:ext cx="11630722" cy="72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5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4617720"/>
            <a:ext cx="21579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Allows users to lock/unlock doors from anywhere.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3767328" y="3712464"/>
            <a:ext cx="215798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Enhanced Security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59536" y="769434"/>
            <a:ext cx="797356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Project Overview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6419088" y="4233672"/>
            <a:ext cx="21579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Demonstrates practical IoT use in home automation.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419088" y="3712464"/>
            <a:ext cx="21579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IoT Application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3767328" y="4617720"/>
            <a:ext cx="21579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Provides an additional layer of security for homes.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106424" y="3712464"/>
            <a:ext cx="215798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Remotely Operatable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580" y="36576"/>
            <a:ext cx="5637388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67328" y="4279392"/>
            <a:ext cx="21579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Used for processing and controlling the relay and other components.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3767328" y="3758184"/>
            <a:ext cx="21579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Arduino Nano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419088" y="4279392"/>
            <a:ext cx="21579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Controls the solenoidal lock based on commands received.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106424" y="4279392"/>
            <a:ext cx="21579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Acts as the main controller, enabling Wi-Fi and Bluetooth connectivity.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106424" y="3758184"/>
            <a:ext cx="21579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ESP-32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59536" y="2468880"/>
            <a:ext cx="797356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Key Components(1)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6419088" y="3758184"/>
            <a:ext cx="215798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Relay Module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624" y="36576"/>
            <a:ext cx="3864344" cy="84490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06424" y="3822192"/>
            <a:ext cx="74706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RTC Module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106424" y="5138928"/>
            <a:ext cx="74706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Keypad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106424" y="6986016"/>
            <a:ext cx="74706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Powers the entire system, ensuring functionality during power outages.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106424" y="5660136"/>
            <a:ext cx="74706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Allows manual input for unlocking the door.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106424" y="6464808"/>
            <a:ext cx="74706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Battery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106424" y="4343400"/>
            <a:ext cx="74706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Keeps track of time for scheduled locking/unlocking.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59536" y="923544"/>
            <a:ext cx="797356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Key Components(2)</a:t>
            </a:r>
            <a:endParaRPr lang="en-US" sz="4640" dirty="0"/>
          </a:p>
        </p:txBody>
      </p:sp>
      <p:sp>
        <p:nvSpPr>
          <p:cNvPr id="11" name="Text 7"/>
          <p:cNvSpPr/>
          <p:nvPr/>
        </p:nvSpPr>
        <p:spPr>
          <a:xfrm>
            <a:off x="1106424" y="2203704"/>
            <a:ext cx="747064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GSM Module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106424" y="2724912"/>
            <a:ext cx="74706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Facilitates communication between the user and the locking system.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F02FE7-B92A-389F-6C4F-33870893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7457"/>
            <a:ext cx="14630400" cy="1074611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A6695C9-7EDC-9A43-E90A-B139FB572ECA}"/>
              </a:ext>
            </a:extLst>
          </p:cNvPr>
          <p:cNvSpPr/>
          <p:nvPr/>
        </p:nvSpPr>
        <p:spPr>
          <a:xfrm>
            <a:off x="859536" y="-183656"/>
            <a:ext cx="12920472" cy="1156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30"/>
              </a:lnSpc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Circuit Diagram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0B2D907-1817-2E71-E0C8-92B534217692}"/>
              </a:ext>
            </a:extLst>
          </p:cNvPr>
          <p:cNvSpPr/>
          <p:nvPr/>
        </p:nvSpPr>
        <p:spPr>
          <a:xfrm>
            <a:off x="3694176" y="4800600"/>
            <a:ext cx="2084832" cy="1001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FF72E26-D73C-C66D-D8F2-04204B4CFDF6}"/>
              </a:ext>
            </a:extLst>
          </p:cNvPr>
          <p:cNvSpPr/>
          <p:nvPr/>
        </p:nvSpPr>
        <p:spPr>
          <a:xfrm>
            <a:off x="1106424" y="5321808"/>
            <a:ext cx="2084832" cy="231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12B6F80-BEE7-D1A9-B4A7-E7A7F152B4A6}"/>
              </a:ext>
            </a:extLst>
          </p:cNvPr>
          <p:cNvSpPr/>
          <p:nvPr/>
        </p:nvSpPr>
        <p:spPr>
          <a:xfrm>
            <a:off x="8860536" y="5705856"/>
            <a:ext cx="2084832" cy="15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760DAED-3420-EB59-744E-7DA96BF9F7F9}"/>
              </a:ext>
            </a:extLst>
          </p:cNvPr>
          <p:cNvSpPr/>
          <p:nvPr/>
        </p:nvSpPr>
        <p:spPr>
          <a:xfrm>
            <a:off x="6281928" y="4800600"/>
            <a:ext cx="2084832" cy="1001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A1755B4-EC2E-5290-098E-8D6277D47EE5}"/>
              </a:ext>
            </a:extLst>
          </p:cNvPr>
          <p:cNvSpPr/>
          <p:nvPr/>
        </p:nvSpPr>
        <p:spPr>
          <a:xfrm>
            <a:off x="11448288" y="5705856"/>
            <a:ext cx="2084832" cy="15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58E4A67-B147-126D-1701-AC97421DB661}"/>
              </a:ext>
            </a:extLst>
          </p:cNvPr>
          <p:cNvSpPr/>
          <p:nvPr/>
        </p:nvSpPr>
        <p:spPr>
          <a:xfrm>
            <a:off x="8860536" y="4800600"/>
            <a:ext cx="2084832" cy="1001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344D46EE-D06C-97E8-2A53-25D3E7589525}"/>
              </a:ext>
            </a:extLst>
          </p:cNvPr>
          <p:cNvSpPr/>
          <p:nvPr/>
        </p:nvSpPr>
        <p:spPr>
          <a:xfrm>
            <a:off x="11448288" y="4800600"/>
            <a:ext cx="2084832" cy="1001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99EA62-8C41-1A83-07D6-0E8A98CB0BEB}"/>
              </a:ext>
            </a:extLst>
          </p:cNvPr>
          <p:cNvSpPr/>
          <p:nvPr/>
        </p:nvSpPr>
        <p:spPr>
          <a:xfrm>
            <a:off x="1106424" y="4800599"/>
            <a:ext cx="2084832" cy="500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endParaRPr lang="en-US" sz="232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C0F45E7-7DB8-CA5D-D33C-3CA49D39E479}"/>
              </a:ext>
            </a:extLst>
          </p:cNvPr>
          <p:cNvSpPr/>
          <p:nvPr/>
        </p:nvSpPr>
        <p:spPr>
          <a:xfrm>
            <a:off x="6281928" y="5705855"/>
            <a:ext cx="2084832" cy="115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A6BD2703-E257-2CE3-9141-8D6D44F7971F}"/>
              </a:ext>
            </a:extLst>
          </p:cNvPr>
          <p:cNvSpPr/>
          <p:nvPr/>
        </p:nvSpPr>
        <p:spPr>
          <a:xfrm>
            <a:off x="3694176" y="5705856"/>
            <a:ext cx="2084832" cy="15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2CC1AF-44B7-A7C7-CC1C-1504A058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89" y="973249"/>
            <a:ext cx="12366703" cy="733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" y="-4572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20665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59536" y="2732050"/>
            <a:ext cx="12920472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Unique Features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3694176" y="4800600"/>
            <a:ext cx="2084832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Real-Time Alerts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106424" y="5321808"/>
            <a:ext cx="2084832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Users can lock/unlock their doors from anywhere using their mobile phones.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860536" y="5705856"/>
            <a:ext cx="208483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Utilizes boost and buck converters for efficient power usage.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281928" y="4800600"/>
            <a:ext cx="2084832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User-Friendly Interface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1448288" y="5705856"/>
            <a:ext cx="208483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The solenoidal lock provides a robust locking mechanism.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860536" y="4800600"/>
            <a:ext cx="2084832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Power Management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1448288" y="4800600"/>
            <a:ext cx="2084832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Enhanced Security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106424" y="4800600"/>
            <a:ext cx="208483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Remote Access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6281928" y="5705856"/>
            <a:ext cx="208483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The keypad allows for easy manual operation.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3694176" y="5705856"/>
            <a:ext cx="208483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The system can send notifications to users about door status.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926" y="36576"/>
            <a:ext cx="3842041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88" y="3557016"/>
            <a:ext cx="484632" cy="484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3557016"/>
            <a:ext cx="539496" cy="4846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48" y="3557016"/>
            <a:ext cx="603504" cy="48463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648456" y="4855464"/>
            <a:ext cx="239572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Often require Wi-Fi, while this system uses GSM for broader accessibility.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3648456" y="4334256"/>
            <a:ext cx="23957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Smart Locks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59536" y="1746504"/>
            <a:ext cx="7973568" cy="153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Comparison with Existing Systems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6419088" y="5239512"/>
            <a:ext cx="239572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This project utilizes affordable components, making it accessible for DIY enthusiasts.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6419088" y="4334256"/>
            <a:ext cx="2395728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Cost-Effectiveness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77824" y="4334256"/>
            <a:ext cx="2395728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Traditional Locks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77824" y="5239512"/>
            <a:ext cx="23957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Lack remote access and real-time notifications.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20" y="36576"/>
            <a:ext cx="4956048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936" y="3310128"/>
            <a:ext cx="2468880" cy="2889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3310128"/>
            <a:ext cx="2468880" cy="28895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880" y="3310128"/>
            <a:ext cx="2468880" cy="288950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124712" y="3566160"/>
            <a:ext cx="197510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Integration of Components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592824" y="3566160"/>
            <a:ext cx="197510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Signal Reliability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3858768" y="4471416"/>
            <a:ext cx="197510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Balancing power requirements for continuous operation.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124712" y="4471416"/>
            <a:ext cx="197510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Ensuring compatibility between various modules was crucial.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6592824" y="4471416"/>
            <a:ext cx="197510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Ensuring consistent GSM communication in various environments.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3858768" y="3566160"/>
            <a:ext cx="1975104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Power Supply Management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859536" y="2267712"/>
            <a:ext cx="797356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Technical Challenges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1944" y="36576"/>
            <a:ext cx="3621024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88" y="3328416"/>
            <a:ext cx="365760" cy="484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320" y="3328416"/>
            <a:ext cx="365760" cy="4846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224" y="3328416"/>
            <a:ext cx="603504" cy="48463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77824" y="4096512"/>
            <a:ext cx="2395728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Mobile App Development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77824" y="5001768"/>
            <a:ext cx="239572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Creating a dedicated app for easier control and monitoring.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3648456" y="5001768"/>
            <a:ext cx="23957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Adding fingerprint recognition for enhanced security.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6419088" y="4096512"/>
            <a:ext cx="2395728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Cloud Connectivity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59536" y="2276856"/>
            <a:ext cx="7973568" cy="768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30"/>
              </a:lnSpc>
              <a:buNone/>
            </a:pPr>
            <a:r>
              <a:rPr lang="en-US" sz="464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Future Enhancements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6419088" y="5001768"/>
            <a:ext cx="239572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22222"/>
                </a:solidFill>
                <a:latin typeface="Roboto-Roboto-Medium" pitchFamily="34" charset="0"/>
                <a:ea typeface="Roboto-Roboto-Medium" pitchFamily="34" charset="-122"/>
                <a:cs typeface="Roboto-Roboto-Medium" pitchFamily="34" charset="-120"/>
              </a:rPr>
              <a:t>Enabling data storage and remote access through cloud services.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3648456" y="4096512"/>
            <a:ext cx="2395728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10"/>
              </a:lnSpc>
              <a:buNone/>
            </a:pPr>
            <a:r>
              <a:rPr lang="en-US" sz="2320" dirty="0">
                <a:solidFill>
                  <a:srgbClr val="222222"/>
                </a:solidFill>
                <a:latin typeface="Roboto-Roboto-SemiBold" pitchFamily="34" charset="0"/>
                <a:ea typeface="Roboto-Roboto-SemiBold" pitchFamily="34" charset="-122"/>
                <a:cs typeface="Roboto-Roboto-SemiBold" pitchFamily="34" charset="-120"/>
              </a:rPr>
              <a:t>Biometric Integration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433</Words>
  <Application>Microsoft Office PowerPoint</Application>
  <PresentationFormat>Custom</PresentationFormat>
  <Paragraphs>98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Bahnschrift Condensed</vt:lpstr>
      <vt:lpstr>Roboto-Roboto-Medium</vt:lpstr>
      <vt:lpstr>Roboto-Roboto-SemiBold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SOVON MALLICK</cp:lastModifiedBy>
  <cp:revision>2</cp:revision>
  <dcterms:created xsi:type="dcterms:W3CDTF">2025-02-22T03:24:37Z</dcterms:created>
  <dcterms:modified xsi:type="dcterms:W3CDTF">2025-02-22T05:23:35Z</dcterms:modified>
</cp:coreProperties>
</file>